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5" r:id="rId11"/>
    <p:sldId id="266" r:id="rId12"/>
    <p:sldId id="268" r:id="rId13"/>
    <p:sldId id="271" r:id="rId14"/>
    <p:sldId id="269" r:id="rId15"/>
    <p:sldId id="272" r:id="rId16"/>
    <p:sldId id="273" r:id="rId17"/>
    <p:sldId id="274" r:id="rId18"/>
    <p:sldId id="270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07" autoAdjust="0"/>
  </p:normalViewPr>
  <p:slideViewPr>
    <p:cSldViewPr>
      <p:cViewPr varScale="1">
        <p:scale>
          <a:sx n="104" d="100"/>
          <a:sy n="104" d="100"/>
        </p:scale>
        <p:origin x="-9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2019-09-08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20190819_183312.jpg"/>
          <p:cNvPicPr>
            <a:picLocks noChangeAspect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ltGray">
          <a:xfrm>
            <a:off x="-1" y="0"/>
            <a:ext cx="9049551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</a:rPr>
              <a:t>Opracował: </a:t>
            </a: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</a:rPr>
              <a:t>Damian </a:t>
            </a: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</a:rPr>
              <a:t>BŁASZCZYK</a:t>
            </a:r>
            <a:br>
              <a:rPr lang="pl-PL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20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l-PL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dirty="0" smtClean="0"/>
              <a:t>Skuteczne </a:t>
            </a:r>
            <a:r>
              <a:rPr lang="pl-PL" dirty="0" smtClean="0"/>
              <a:t>zwalczanie </a:t>
            </a:r>
            <a:r>
              <a:rPr lang="pl-PL" dirty="0" err="1" smtClean="0"/>
              <a:t>Varrozy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Paski nasączone roztworem gliceryny i kwasu szczawiowego.</a:t>
            </a:r>
          </a:p>
          <a:p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Metoda 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przygotowania</a:t>
            </a:r>
            <a:r>
              <a:rPr lang="pl-PL" dirty="0" smtClean="0"/>
              <a:t> 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i stosowania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/>
              <a:t>Sposób pierwszy:</a:t>
            </a:r>
            <a:endParaRPr lang="en-US" sz="2400" b="1" dirty="0" smtClean="0"/>
          </a:p>
        </p:txBody>
      </p:sp>
      <p:pic>
        <p:nvPicPr>
          <p:cNvPr id="5" name="Symbol zastępczy zawartości 4" descr="20190908_17355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20000"/>
          </a:blip>
          <a:srcRect r="24858"/>
          <a:stretch>
            <a:fillRect/>
          </a:stretch>
        </p:blipFill>
        <p:spPr>
          <a:xfrm>
            <a:off x="457200" y="1757053"/>
            <a:ext cx="4330824" cy="3241986"/>
          </a:xfrm>
        </p:spPr>
      </p:pic>
      <p:pic>
        <p:nvPicPr>
          <p:cNvPr id="6" name="Symbol zastępczy zawartości 5" descr="20190908_17361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0000"/>
          </a:blip>
          <a:srcRect l="14160" r="21652"/>
          <a:stretch>
            <a:fillRect/>
          </a:stretch>
        </p:blipFill>
        <p:spPr>
          <a:xfrm>
            <a:off x="5138979" y="1772817"/>
            <a:ext cx="3681493" cy="322622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/>
              <a:t>Sposób drugi</a:t>
            </a:r>
            <a:endParaRPr lang="en-US" sz="2400" b="1" dirty="0" smtClean="0"/>
          </a:p>
        </p:txBody>
      </p:sp>
      <p:pic>
        <p:nvPicPr>
          <p:cNvPr id="5" name="Symbol zastępczy zawartości 4" descr="20190908_1742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8784"/>
          <a:stretch>
            <a:fillRect/>
          </a:stretch>
        </p:blipFill>
        <p:spPr>
          <a:xfrm>
            <a:off x="107504" y="1556792"/>
            <a:ext cx="4449261" cy="3514254"/>
          </a:xfrm>
        </p:spPr>
      </p:pic>
      <p:pic>
        <p:nvPicPr>
          <p:cNvPr id="6" name="Symbol zastępczy zawartości 5" descr="20190908_1743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3773"/>
          <a:stretch>
            <a:fillRect/>
          </a:stretch>
        </p:blipFill>
        <p:spPr>
          <a:xfrm>
            <a:off x="4788024" y="1556792"/>
            <a:ext cx="4137567" cy="3514254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b="1" dirty="0" smtClean="0"/>
              <a:t>Przygotowane paski zalać ostudzoną mieszaniną w wiaderku </a:t>
            </a:r>
            <a:br>
              <a:rPr lang="pl-PL" sz="2400" b="1" dirty="0" smtClean="0"/>
            </a:br>
            <a:r>
              <a:rPr lang="pl-PL" sz="2400" b="1" dirty="0" smtClean="0"/>
              <a:t>z tworzywa sztucznego. </a:t>
            </a:r>
            <a:br>
              <a:rPr lang="pl-PL" sz="2400" b="1" dirty="0" smtClean="0"/>
            </a:br>
            <a:r>
              <a:rPr lang="pl-PL" sz="2400" b="1" dirty="0" smtClean="0"/>
              <a:t>Namaczać przez 24 godziny.</a:t>
            </a:r>
            <a:endParaRPr lang="en-US" sz="2400" b="1" dirty="0" smtClean="0"/>
          </a:p>
        </p:txBody>
      </p:sp>
      <p:pic>
        <p:nvPicPr>
          <p:cNvPr id="4" name="Symbol zastępczy zawartości 3" descr="20190908_175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2413"/>
          <a:stretch>
            <a:fillRect/>
          </a:stretch>
        </p:blipFill>
        <p:spPr>
          <a:xfrm>
            <a:off x="1259632" y="1628800"/>
            <a:ext cx="7047414" cy="4525963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1162050"/>
          </a:xfrm>
        </p:spPr>
        <p:txBody>
          <a:bodyPr/>
          <a:lstStyle/>
          <a:p>
            <a:r>
              <a:rPr lang="pl-PL" dirty="0" smtClean="0"/>
              <a:t>Stosowanie:</a:t>
            </a:r>
            <a:br>
              <a:rPr lang="pl-PL" dirty="0" smtClean="0"/>
            </a:br>
            <a:endParaRPr lang="en-US" dirty="0"/>
          </a:p>
        </p:txBody>
      </p:sp>
      <p:pic>
        <p:nvPicPr>
          <p:cNvPr id="5" name="Symbol zastępczy zawartości 4" descr="20190908_174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051" b="44526"/>
          <a:stretch>
            <a:fillRect/>
          </a:stretch>
        </p:blipFill>
        <p:spPr>
          <a:xfrm>
            <a:off x="4067944" y="1772816"/>
            <a:ext cx="4546848" cy="1595065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22712" cy="4691063"/>
          </a:xfrm>
        </p:spPr>
        <p:txBody>
          <a:bodyPr>
            <a:normAutofit/>
          </a:bodyPr>
          <a:lstStyle/>
          <a:p>
            <a:r>
              <a:rPr lang="pl-PL" sz="2000" dirty="0" smtClean="0"/>
              <a:t>Na drugi dzień paski wieszamy pomiędzy ramki, 5 pasków na 1 rodzinę lub 3÷4 paski na odkład. Paski wieszamy co druga ramka (nie pośrodku). Paski należy trzymać w ulu ok. 3÷4 tygodnie. </a:t>
            </a:r>
          </a:p>
          <a:p>
            <a:r>
              <a:rPr lang="pl-PL" sz="2000" dirty="0" smtClean="0"/>
              <a:t>Stosować w przerwach pożytkowych (a jeśli są już od dłuższego czasu 1÷2 tygodni mogą pozostać na czas wystąpienia pożytku).</a:t>
            </a:r>
          </a:p>
          <a:p>
            <a:r>
              <a:rPr lang="pl-PL" sz="2000" dirty="0" smtClean="0"/>
              <a:t>Pszczoły najczęściej paski zgryzają i wynoszą same.</a:t>
            </a:r>
          </a:p>
          <a:p>
            <a:endParaRPr lang="en-US" dirty="0"/>
          </a:p>
        </p:txBody>
      </p:sp>
      <p:pic>
        <p:nvPicPr>
          <p:cNvPr id="6" name="Symbol zastępczy zawartości 4" descr="20190908_174228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r="11253" b="44526"/>
          <a:stretch>
            <a:fillRect/>
          </a:stretch>
        </p:blipFill>
        <p:spPr>
          <a:xfrm>
            <a:off x="4067944" y="3140968"/>
            <a:ext cx="4536504" cy="1595065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/>
              <a:t>Jednorazowo można przygotować zapas pasków na cały sezon, należy je przechowywać w szczelnym opakowaniu foliowym bez dostępu powietrza </a:t>
            </a:r>
            <a:br>
              <a:rPr lang="pl-PL" sz="2000" b="1" dirty="0" smtClean="0"/>
            </a:br>
            <a:r>
              <a:rPr lang="pl-PL" sz="2000" b="1" dirty="0" smtClean="0"/>
              <a:t> w niskiej temperaturze (w lodówce). </a:t>
            </a:r>
            <a:endParaRPr lang="en-US" sz="2000" b="1" dirty="0" smtClean="0"/>
          </a:p>
        </p:txBody>
      </p:sp>
      <p:pic>
        <p:nvPicPr>
          <p:cNvPr id="4" name="Symbol zastępczy zawartości 3" descr="20190908_1754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3454"/>
          <a:stretch>
            <a:fillRect/>
          </a:stretch>
        </p:blipFill>
        <p:spPr>
          <a:xfrm>
            <a:off x="548922" y="1600200"/>
            <a:ext cx="8046156" cy="391703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Przykłady działania pasków</a:t>
            </a:r>
            <a:endParaRPr lang="en-US" dirty="0"/>
          </a:p>
        </p:txBody>
      </p:sp>
      <p:pic>
        <p:nvPicPr>
          <p:cNvPr id="4" name="Symbol zastępczy zawartości 3" descr="20190901_1844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rcRect l="22257" t="18133" b="3908"/>
          <a:stretch>
            <a:fillRect/>
          </a:stretch>
        </p:blipFill>
        <p:spPr>
          <a:xfrm>
            <a:off x="467544" y="1364847"/>
            <a:ext cx="8127534" cy="4584433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 descr="20190716_0647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992" r="17782"/>
          <a:stretch>
            <a:fillRect/>
          </a:stretch>
        </p:blipFill>
        <p:spPr>
          <a:xfrm>
            <a:off x="1403648" y="1233230"/>
            <a:ext cx="5760640" cy="4892933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ymbol zastępczy zawartości 3" descr="20190715_193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203"/>
          <a:stretch>
            <a:fillRect/>
          </a:stretch>
        </p:blipFill>
        <p:spPr>
          <a:xfrm>
            <a:off x="323528" y="703222"/>
            <a:ext cx="8271550" cy="542294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Dziękuję za uwagę!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Zapraszam do zadawania pytań </a:t>
            </a:r>
            <a:br>
              <a:rPr lang="pl-PL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dirty="0" smtClean="0">
                <a:solidFill>
                  <a:schemeClr val="tx2">
                    <a:lumMod val="50000"/>
                  </a:schemeClr>
                </a:solidFill>
              </a:rPr>
              <a:t>i dyskusji.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u="sng" dirty="0" smtClean="0"/>
              <a:t>Zasady BHP: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1300" dirty="0" smtClean="0"/>
              <a:t>podczas przygotowywania należy bezwzględnie używać rękawiczek ochronnych (lateksowe lub butylowe) i okularów ochronnych,</a:t>
            </a:r>
            <a:br>
              <a:rPr lang="pl-PL" sz="1300" dirty="0" smtClean="0"/>
            </a:br>
            <a:r>
              <a:rPr lang="pl-PL" sz="1300" dirty="0" smtClean="0"/>
              <a:t>podczas podawania pasków do uli należy bezwzględnie używać rękawiczek ochronnych (lateksowe lub butylowe).</a:t>
            </a:r>
            <a:endParaRPr lang="en-US" dirty="0"/>
          </a:p>
        </p:txBody>
      </p:sp>
      <p:pic>
        <p:nvPicPr>
          <p:cNvPr id="5" name="Symbol zastępczy zawartości 4" descr="20190908_17255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1026" name="Picture 2" descr="C:\Users\Ola\Desktop\Pszczoły\Zwalczanie Varozy Kwas szczawiowy i gliceryna\Foto do prezentacji\20190908_172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582128" y="-6724128"/>
            <a:ext cx="5242560" cy="2948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pl-PL" sz="2400" b="1" dirty="0" smtClean="0"/>
              <a:t>Składniki: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1000 g gliceryny roślinnej (C</a:t>
            </a:r>
            <a:r>
              <a:rPr lang="pl-PL" sz="1800" baseline="-25000" dirty="0" smtClean="0"/>
              <a:t>3</a:t>
            </a:r>
            <a:r>
              <a:rPr lang="pl-PL" sz="1800" dirty="0" smtClean="0"/>
              <a:t>H</a:t>
            </a:r>
            <a:r>
              <a:rPr lang="pl-PL" sz="1800" baseline="-25000" dirty="0" smtClean="0"/>
              <a:t>8</a:t>
            </a:r>
            <a:r>
              <a:rPr lang="pl-PL" sz="1800" dirty="0" smtClean="0"/>
              <a:t>O</a:t>
            </a:r>
            <a:r>
              <a:rPr lang="pl-PL" sz="1800" baseline="-25000" dirty="0" smtClean="0"/>
              <a:t>3</a:t>
            </a:r>
            <a:r>
              <a:rPr lang="pl-PL" sz="1800" dirty="0" smtClean="0"/>
              <a:t>),</a:t>
            </a:r>
            <a:br>
              <a:rPr lang="pl-PL" sz="1800" dirty="0" smtClean="0"/>
            </a:br>
            <a:r>
              <a:rPr lang="pl-PL" sz="1800" dirty="0" smtClean="0"/>
              <a:t>600 g kwasu szczawiowego dwuwodnego (C</a:t>
            </a:r>
            <a:r>
              <a:rPr lang="pl-PL" sz="1800" baseline="-25000" dirty="0" smtClean="0"/>
              <a:t>2</a:t>
            </a:r>
            <a:r>
              <a:rPr lang="pl-PL" sz="1800" dirty="0" smtClean="0"/>
              <a:t>H</a:t>
            </a:r>
            <a:r>
              <a:rPr lang="pl-PL" sz="1800" baseline="-25000" dirty="0" smtClean="0"/>
              <a:t>2</a:t>
            </a:r>
            <a:r>
              <a:rPr lang="pl-PL" sz="1800" dirty="0" smtClean="0"/>
              <a:t>O</a:t>
            </a:r>
            <a:r>
              <a:rPr lang="pl-PL" sz="1800" baseline="-25000" dirty="0" smtClean="0"/>
              <a:t>4</a:t>
            </a:r>
            <a:r>
              <a:rPr lang="pl-PL" sz="1800" dirty="0" smtClean="0"/>
              <a:t>*2H</a:t>
            </a:r>
            <a:r>
              <a:rPr lang="pl-PL" sz="1800" baseline="-25000" dirty="0" smtClean="0"/>
              <a:t>2</a:t>
            </a:r>
            <a:r>
              <a:rPr lang="pl-PL" sz="1800" dirty="0" smtClean="0"/>
              <a:t>O)</a:t>
            </a:r>
            <a:endParaRPr lang="en-US" dirty="0"/>
          </a:p>
        </p:txBody>
      </p:sp>
      <p:pic>
        <p:nvPicPr>
          <p:cNvPr id="4" name="Symbol zastępczy zawartości 3" descr="20190908_165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/>
              <a:t>Wykonanie</a:t>
            </a:r>
            <a:endParaRPr lang="en-US" sz="2400" b="1" dirty="0" smtClean="0"/>
          </a:p>
        </p:txBody>
      </p:sp>
      <p:pic>
        <p:nvPicPr>
          <p:cNvPr id="7" name="Symbol zastępczy zawartości 6" descr="20190908_1701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727325"/>
            <a:ext cx="4038600" cy="2271713"/>
          </a:xfrm>
        </p:spPr>
      </p:pic>
      <p:pic>
        <p:nvPicPr>
          <p:cNvPr id="8" name="Symbol zastępczy zawartości 7" descr="20190908_1702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Symbol zastępczy zawartości 4" descr="20190908_1705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171" r="5245"/>
          <a:stretch>
            <a:fillRect/>
          </a:stretch>
        </p:blipFill>
        <p:spPr>
          <a:xfrm>
            <a:off x="258277" y="2585343"/>
            <a:ext cx="4241715" cy="2787873"/>
          </a:xfrm>
        </p:spPr>
      </p:pic>
      <p:pic>
        <p:nvPicPr>
          <p:cNvPr id="6" name="Symbol zastępczy zawartości 5" descr="20190908_1708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9509" r="7388"/>
          <a:stretch>
            <a:fillRect/>
          </a:stretch>
        </p:blipFill>
        <p:spPr>
          <a:xfrm>
            <a:off x="4716016" y="2276872"/>
            <a:ext cx="4032448" cy="310282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ymbol zastępczy zawartości 4" descr="20190908_1710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2737"/>
          <a:stretch>
            <a:fillRect/>
          </a:stretch>
        </p:blipFill>
        <p:spPr>
          <a:xfrm>
            <a:off x="161085" y="2204865"/>
            <a:ext cx="4334715" cy="2794174"/>
          </a:xfrm>
        </p:spPr>
      </p:pic>
      <p:pic>
        <p:nvPicPr>
          <p:cNvPr id="6" name="Symbol zastępczy zawartości 5" descr="20190908_1711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199" y="2204864"/>
            <a:ext cx="4376997" cy="2794175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/>
              <a:t>Kolejnym ważnym składnikiem jest tektura</a:t>
            </a:r>
            <a:br>
              <a:rPr lang="pl-PL" sz="2400" b="1" dirty="0" smtClean="0"/>
            </a:br>
            <a:r>
              <a:rPr lang="pl-PL" sz="2400" b="1" dirty="0" smtClean="0"/>
              <a:t>BEERMAT 1,5mm grubości, format  B1 (100×70cm)</a:t>
            </a:r>
            <a:endParaRPr lang="en-US" sz="2400" b="1" dirty="0" smtClean="0"/>
          </a:p>
        </p:txBody>
      </p:sp>
      <p:pic>
        <p:nvPicPr>
          <p:cNvPr id="5" name="Symbol zastępczy zawartości 4" descr="20190908_17274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20000"/>
          </a:blip>
          <a:srcRect l="27001"/>
          <a:stretch>
            <a:fillRect/>
          </a:stretch>
        </p:blipFill>
        <p:spPr>
          <a:xfrm>
            <a:off x="179512" y="1673083"/>
            <a:ext cx="4316288" cy="3325955"/>
          </a:xfrm>
        </p:spPr>
      </p:pic>
      <p:pic>
        <p:nvPicPr>
          <p:cNvPr id="6" name="Symbol zastępczy zawartości 5" descr="20190908_17293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0000"/>
          </a:blip>
          <a:srcRect l="19636"/>
          <a:stretch>
            <a:fillRect/>
          </a:stretch>
        </p:blipFill>
        <p:spPr>
          <a:xfrm rot="5400000">
            <a:off x="4288898" y="2271942"/>
            <a:ext cx="5246724" cy="367240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ymbol zastępczy zawartości 4" descr="20190908_173126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20000"/>
          </a:blip>
          <a:srcRect l="21652" r="15943"/>
          <a:stretch>
            <a:fillRect/>
          </a:stretch>
        </p:blipFill>
        <p:spPr>
          <a:xfrm>
            <a:off x="1691680" y="1484784"/>
            <a:ext cx="5616624" cy="5062674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Dwa sposoby zawieszania pasków i sposób ich przygotowania.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Sposób pierwszy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 smtClean="0"/>
              <a:t>Sposób drugi</a:t>
            </a:r>
            <a:endParaRPr lang="en-US" dirty="0"/>
          </a:p>
        </p:txBody>
      </p:sp>
      <p:pic>
        <p:nvPicPr>
          <p:cNvPr id="7" name="Symbol zastępczy zawartości 5" descr="20190908_174228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20000"/>
          </a:blip>
          <a:srcRect l="37339"/>
          <a:stretch>
            <a:fillRect/>
          </a:stretch>
        </p:blipFill>
        <p:spPr>
          <a:xfrm>
            <a:off x="457200" y="2337105"/>
            <a:ext cx="4040188" cy="3626827"/>
          </a:xfrm>
        </p:spPr>
      </p:pic>
      <p:pic>
        <p:nvPicPr>
          <p:cNvPr id="8" name="Symbol zastępczy zawartości 7" descr="20190908_17432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lum bright="20000"/>
          </a:blip>
          <a:srcRect l="37539"/>
          <a:stretch>
            <a:fillRect/>
          </a:stretch>
        </p:blipFill>
        <p:spPr>
          <a:xfrm>
            <a:off x="4645025" y="2330584"/>
            <a:ext cx="4041775" cy="363986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151</Words>
  <Application>Microsoft Office PowerPoint</Application>
  <PresentationFormat>Pokaz na ekranie (4:3)</PresentationFormat>
  <Paragraphs>21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Opracował: Damian BŁASZCZYK  Skuteczne zwalczanie Varrozy</vt:lpstr>
      <vt:lpstr>Zasady BHP:  podczas przygotowywania należy bezwzględnie używać rękawiczek ochronnych (lateksowe lub butylowe) i okularów ochronnych, podczas podawania pasków do uli należy bezwzględnie używać rękawiczek ochronnych (lateksowe lub butylowe).</vt:lpstr>
      <vt:lpstr>Składniki: 1000 g gliceryny roślinnej (C3H8O3), 600 g kwasu szczawiowego dwuwodnego (C2H2O4*2H2O)</vt:lpstr>
      <vt:lpstr>Wykonanie</vt:lpstr>
      <vt:lpstr>Slajd 5</vt:lpstr>
      <vt:lpstr>Slajd 6</vt:lpstr>
      <vt:lpstr>Kolejnym ważnym składnikiem jest tektura BEERMAT 1,5mm grubości, format  B1 (100×70cm)</vt:lpstr>
      <vt:lpstr>Slajd 8</vt:lpstr>
      <vt:lpstr>Dwa sposoby zawieszania pasków i sposób ich przygotowania.</vt:lpstr>
      <vt:lpstr>Sposób pierwszy:</vt:lpstr>
      <vt:lpstr>Sposób drugi</vt:lpstr>
      <vt:lpstr>Przygotowane paski zalać ostudzoną mieszaniną w wiaderku  z tworzywa sztucznego.  Namaczać przez 24 godziny.</vt:lpstr>
      <vt:lpstr>Stosowanie: </vt:lpstr>
      <vt:lpstr>Jednorazowo można przygotować zapas pasków na cały sezon, należy je przechowywać w szczelnym opakowaniu foliowym bez dostępu powietrza   w niskiej temperaturze (w lodówce). </vt:lpstr>
      <vt:lpstr>Przykłady działania pasków</vt:lpstr>
      <vt:lpstr>Slajd 16</vt:lpstr>
      <vt:lpstr>Slajd 17</vt:lpstr>
      <vt:lpstr>Dziękuję za uwagę!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Skuteczne zwalczanie Varrozy</dc:title>
  <dc:creator>Ola i Damian</dc:creator>
  <cp:lastModifiedBy>Ola</cp:lastModifiedBy>
  <cp:revision>3</cp:revision>
  <dcterms:created xsi:type="dcterms:W3CDTF">2019-09-08T16:33:23Z</dcterms:created>
  <dcterms:modified xsi:type="dcterms:W3CDTF">2019-09-08T18:38:28Z</dcterms:modified>
</cp:coreProperties>
</file>